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2" r:id="rId4"/>
    <p:sldId id="267" r:id="rId5"/>
    <p:sldId id="268" r:id="rId6"/>
    <p:sldId id="269" r:id="rId7"/>
    <p:sldId id="281" r:id="rId8"/>
    <p:sldId id="277" r:id="rId9"/>
    <p:sldId id="286" r:id="rId10"/>
    <p:sldId id="289" r:id="rId11"/>
    <p:sldId id="287" r:id="rId12"/>
    <p:sldId id="276" r:id="rId13"/>
    <p:sldId id="290" r:id="rId14"/>
    <p:sldId id="28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12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5/8/2014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5/8/2014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Summarize your research in</a:t>
            </a:r>
            <a:r>
              <a:rPr lang="en-US" baseline="0" dirty="0" smtClean="0"/>
              <a:t> three to five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5/8/2014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5/8/2014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 Science: </a:t>
            </a:r>
            <a:br>
              <a:rPr lang="en-US" dirty="0" smtClean="0"/>
            </a:br>
            <a:r>
              <a:rPr lang="en-US" dirty="0" smtClean="0"/>
              <a:t>India Ink &amp; Watercolor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 Stephan, Visiting Artist | Ms. </a:t>
            </a:r>
            <a:r>
              <a:rPr lang="en-US" dirty="0" err="1" smtClean="0"/>
              <a:t>Groenstein</a:t>
            </a:r>
            <a:r>
              <a:rPr lang="en-US" dirty="0" smtClean="0"/>
              <a:t>, Art | Academy of Aerospace &amp;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Édouard </a:t>
            </a:r>
            <a:r>
              <a:rPr lang="en-US" b="1" dirty="0" err="1" smtClean="0"/>
              <a:t>Manet</a:t>
            </a:r>
            <a:r>
              <a:rPr lang="en-US" b="1" dirty="0" smtClean="0"/>
              <a:t>,</a:t>
            </a:r>
            <a:r>
              <a:rPr lang="en-US" dirty="0" smtClean="0"/>
              <a:t> 1832-83, Impressionism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6" y="1610506"/>
            <a:ext cx="3756072" cy="5011384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65" y="1673699"/>
            <a:ext cx="3625297" cy="4881479"/>
          </a:xfrm>
        </p:spPr>
      </p:pic>
    </p:spTree>
    <p:extLst>
      <p:ext uri="{BB962C8B-B14F-4D97-AF65-F5344CB8AC3E}">
        <p14:creationId xmlns:p14="http://schemas.microsoft.com/office/powerpoint/2010/main" val="37874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Paul Cézanne, </a:t>
            </a:r>
            <a:r>
              <a:rPr lang="en-US" dirty="0" smtClean="0"/>
              <a:t>1839-1906, Post-Impressionism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3" y="2228796"/>
            <a:ext cx="5263980" cy="342910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228796"/>
            <a:ext cx="4751386" cy="3429108"/>
          </a:xfrm>
        </p:spPr>
      </p:pic>
    </p:spTree>
    <p:extLst>
      <p:ext uri="{BB962C8B-B14F-4D97-AF65-F5344CB8AC3E}">
        <p14:creationId xmlns:p14="http://schemas.microsoft.com/office/powerpoint/2010/main" val="3417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Paul </a:t>
            </a:r>
            <a:r>
              <a:rPr lang="en-US" b="1" dirty="0" smtClean="0"/>
              <a:t>Cézanne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A</a:t>
            </a:r>
            <a:r>
              <a:rPr lang="en-US" dirty="0" smtClean="0"/>
              <a:t> bridge between Impressionism and Cubism.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35" y="782992"/>
            <a:ext cx="3958845" cy="523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“Milk Can” India Ink and Watercolor © </a:t>
            </a:r>
            <a:r>
              <a:rPr lang="en-US" dirty="0"/>
              <a:t>Karl Stephan 2014.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7357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3"/>
            <a:ext cx="3502152" cy="3163121"/>
          </a:xfrm>
        </p:spPr>
        <p:txBody>
          <a:bodyPr>
            <a:normAutofit/>
          </a:bodyPr>
          <a:lstStyle/>
          <a:p>
            <a:r>
              <a:rPr lang="en-US" b="1" dirty="0" err="1"/>
              <a:t>Giovan</a:t>
            </a:r>
            <a:r>
              <a:rPr lang="en-US" b="1" dirty="0"/>
              <a:t> Battista </a:t>
            </a:r>
            <a:r>
              <a:rPr lang="en-US" b="1" dirty="0" err="1" smtClean="0"/>
              <a:t>Ruoppolo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(1629–1693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61" y="874474"/>
            <a:ext cx="6936592" cy="50504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“Apples and Mushrooms” India Ink and Watercolor © </a:t>
            </a:r>
            <a:r>
              <a:rPr lang="en-US" dirty="0"/>
              <a:t>Karl Stephan 2014.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3666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the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teacher and my good friend Ms. </a:t>
            </a:r>
            <a:r>
              <a:rPr lang="en-US" dirty="0" err="1"/>
              <a:t>Groenstein</a:t>
            </a:r>
            <a:r>
              <a:rPr lang="en-US" dirty="0"/>
              <a:t> is a superbly talented artist and educator. Treasure her and learn all you </a:t>
            </a:r>
            <a:r>
              <a:rPr lang="en-US" dirty="0" smtClean="0"/>
              <a:t>can! Painting is an ancient skill handed on from one generation to another. She is handing it to you.</a:t>
            </a:r>
          </a:p>
          <a:p>
            <a:r>
              <a:rPr lang="en-US" dirty="0" smtClean="0"/>
              <a:t>I was fortunate to be mentored by artist Roy </a:t>
            </a:r>
            <a:r>
              <a:rPr lang="en-US" dirty="0" err="1" smtClean="0"/>
              <a:t>Nydorf</a:t>
            </a:r>
            <a:r>
              <a:rPr lang="en-US" dirty="0"/>
              <a:t>,</a:t>
            </a:r>
            <a:r>
              <a:rPr lang="en-US" dirty="0" smtClean="0"/>
              <a:t> is one of the great painters in the world today. Roy in turn studied at Yale with William Bailey, an acknowledged 20</a:t>
            </a:r>
            <a:r>
              <a:rPr lang="en-US" baseline="30000" dirty="0" smtClean="0"/>
              <a:t>th</a:t>
            </a:r>
            <a:r>
              <a:rPr lang="en-US" dirty="0" smtClean="0"/>
              <a:t> century master. I even took a painting class with Mr. Bailey. Although we disagreed, I respect his work tremendously.</a:t>
            </a:r>
          </a:p>
          <a:p>
            <a:r>
              <a:rPr lang="en-US" dirty="0"/>
              <a:t>I believe I am the only artist in the world using the </a:t>
            </a:r>
            <a:r>
              <a:rPr lang="en-US" dirty="0" smtClean="0"/>
              <a:t>ink and watercolor technique shown in this presentation. It is based on knowledge given to me by artists I’ve been fortunate to know. Just as freely, I am giving it to you. </a:t>
            </a:r>
            <a:r>
              <a:rPr lang="en-US" b="1" i="1" dirty="0" smtClean="0"/>
              <a:t>Welcome to the great tradition of painting!</a:t>
            </a:r>
          </a:p>
        </p:txBody>
      </p:sp>
    </p:spTree>
    <p:extLst>
      <p:ext uri="{BB962C8B-B14F-4D97-AF65-F5344CB8AC3E}">
        <p14:creationId xmlns:p14="http://schemas.microsoft.com/office/powerpoint/2010/main" val="5134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“Is it possible to achieve results similar to the best oil paintings using India ink and watercolor?”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 “ladies activity” </a:t>
            </a:r>
            <a:r>
              <a:rPr lang="en-US" dirty="0"/>
              <a:t>painting in watercolor is </a:t>
            </a:r>
            <a:r>
              <a:rPr lang="en-US" dirty="0" smtClean="0"/>
              <a:t>faster, cleaner and “greener” than oil painting.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Didn’t Get My Pie” Step 1: Pencil Drawing</a:t>
            </a:r>
            <a:endParaRPr lang="en-US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8" y="795730"/>
            <a:ext cx="7006174" cy="52079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HINT: Keep your drawing loose and simple. I prefer objects life-size.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Didn’t Get My Pie” Step </a:t>
            </a:r>
            <a:r>
              <a:rPr lang="en-US" dirty="0" smtClean="0"/>
              <a:t>2: India Ink Pen and Wash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5" y="726886"/>
            <a:ext cx="7006174" cy="5237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HINT: Interesting background and shadows can be created by painting in clear water then adding ink and letting it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Didn’t Get My Pie” Step </a:t>
            </a:r>
            <a:r>
              <a:rPr lang="en-US" dirty="0" smtClean="0"/>
              <a:t>3: Some Watercolor Added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0" y="774174"/>
            <a:ext cx="6939695" cy="52510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NOTE: Color may be added at any time, but I find it’s easier to control if applied after the ink dries. However adding ink to wet watercolor or vice-versa can give interesting results.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9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Didn’t Get My Pie” Step </a:t>
            </a:r>
            <a:r>
              <a:rPr lang="en-US" dirty="0" smtClean="0"/>
              <a:t>4: Additional Watercolor and Ink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0" y="782992"/>
            <a:ext cx="6939694" cy="523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“I Didn’t Get My Pie” </a:t>
            </a:r>
            <a:r>
              <a:rPr lang="en-US" dirty="0" smtClean="0"/>
              <a:t>India Ink and Watercolor © </a:t>
            </a:r>
            <a:r>
              <a:rPr lang="en-US" dirty="0"/>
              <a:t>Karl Stephan 2014.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41324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Test: </a:t>
            </a:r>
            <a:r>
              <a:rPr lang="en-US" dirty="0" smtClean="0"/>
              <a:t>can oil </a:t>
            </a:r>
            <a:r>
              <a:rPr lang="en-US" dirty="0"/>
              <a:t>paintings of acknowledged </a:t>
            </a:r>
            <a:r>
              <a:rPr lang="en-US" dirty="0" smtClean="0"/>
              <a:t>masters </a:t>
            </a:r>
            <a:r>
              <a:rPr lang="en-US" dirty="0"/>
              <a:t>be successfully emulated by this method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Candidates for comparison:</a:t>
            </a:r>
          </a:p>
          <a:p>
            <a:pPr lvl="1"/>
            <a:r>
              <a:rPr lang="en-US" dirty="0"/>
              <a:t>Juan Sánchez </a:t>
            </a:r>
            <a:r>
              <a:rPr lang="en-US" dirty="0" err="1" smtClean="0"/>
              <a:t>Cotán</a:t>
            </a:r>
            <a:r>
              <a:rPr lang="en-US" dirty="0" smtClean="0"/>
              <a:t>, Spain,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Édouard </a:t>
            </a:r>
            <a:r>
              <a:rPr lang="en-US" dirty="0" err="1" smtClean="0"/>
              <a:t>Manet</a:t>
            </a:r>
            <a:r>
              <a:rPr lang="en-US" dirty="0" smtClean="0"/>
              <a:t>, France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Paul Cézanne, France, 19-20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Others…?</a:t>
            </a:r>
          </a:p>
          <a:p>
            <a:r>
              <a:rPr lang="en-US" dirty="0" smtClean="0"/>
              <a:t>NOTE: I chose some of my favorites – use these or pick your own!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1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Juan Sánchez </a:t>
            </a:r>
            <a:r>
              <a:rPr lang="en-US" b="1" dirty="0" err="1" smtClean="0"/>
              <a:t>Cotán</a:t>
            </a:r>
            <a:r>
              <a:rPr lang="en-US" b="1" dirty="0" smtClean="0"/>
              <a:t>, </a:t>
            </a:r>
            <a:r>
              <a:rPr lang="en-US" dirty="0" smtClean="0"/>
              <a:t>1560-1627, Baroque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66" y="2228796"/>
            <a:ext cx="4161854" cy="342910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94" y="2228796"/>
            <a:ext cx="4599424" cy="3429108"/>
          </a:xfrm>
        </p:spPr>
      </p:pic>
    </p:spTree>
    <p:extLst>
      <p:ext uri="{BB962C8B-B14F-4D97-AF65-F5344CB8AC3E}">
        <p14:creationId xmlns:p14="http://schemas.microsoft.com/office/powerpoint/2010/main" val="19095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3768032"/>
          </a:xfrm>
        </p:spPr>
        <p:txBody>
          <a:bodyPr>
            <a:normAutofit/>
          </a:bodyPr>
          <a:lstStyle/>
          <a:p>
            <a:r>
              <a:rPr lang="en-US" b="1" dirty="0"/>
              <a:t>Juan Sánchez </a:t>
            </a:r>
            <a:r>
              <a:rPr lang="en-US" b="1" dirty="0" err="1" smtClean="0"/>
              <a:t>Cotán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pioneer </a:t>
            </a:r>
            <a:r>
              <a:rPr lang="en-US" dirty="0"/>
              <a:t>of </a:t>
            </a:r>
            <a:r>
              <a:rPr lang="en-US" dirty="0" smtClean="0"/>
              <a:t>realism,  his still lives were also called </a:t>
            </a:r>
            <a:r>
              <a:rPr lang="en-US" i="1" dirty="0" err="1" smtClean="0"/>
              <a:t>bodegones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0" y="808614"/>
            <a:ext cx="6939695" cy="51821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“Quince on a String” India Ink and Watercolor © </a:t>
            </a:r>
            <a:r>
              <a:rPr lang="en-US" dirty="0"/>
              <a:t>Karl Stephan 2014.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9229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490</Words>
  <Application>Microsoft Office PowerPoint</Application>
  <PresentationFormat>Widescreen</PresentationFormat>
  <Paragraphs>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Academic Science 16x9</vt:lpstr>
      <vt:lpstr>Mad Science:  India Ink &amp; Watercolor</vt:lpstr>
      <vt:lpstr>“Is it possible to achieve results similar to the best oil paintings using India ink and watercolor?”</vt:lpstr>
      <vt:lpstr>“I Didn’t Get My Pie” Step 1: Pencil Drawing</vt:lpstr>
      <vt:lpstr>“I Didn’t Get My Pie” Step 2: India Ink Pen and Wash</vt:lpstr>
      <vt:lpstr>“I Didn’t Get My Pie” Step 3: Some Watercolor Added</vt:lpstr>
      <vt:lpstr>“I Didn’t Get My Pie” Step 4: Additional Watercolor and Ink</vt:lpstr>
      <vt:lpstr>Test: can oil paintings of acknowledged masters be successfully emulated by this method?</vt:lpstr>
      <vt:lpstr>Juan Sánchez Cotán, 1560-1627, Baroque</vt:lpstr>
      <vt:lpstr>Juan Sánchez Cotán  A pioneer of realism,  his still lives were also called bodegones.  </vt:lpstr>
      <vt:lpstr>Édouard Manet, 1832-83, Impressionism</vt:lpstr>
      <vt:lpstr>Paul Cézanne, 1839-1906, Post-Impressionism</vt:lpstr>
      <vt:lpstr>Paul Cézanne  A bridge between Impressionism and Cubism.</vt:lpstr>
      <vt:lpstr>Giovan Battista Ruoppolo  (1629–1693)  Baroque</vt:lpstr>
      <vt:lpstr>Notes on the Tradition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2014-05-04T16:06:19Z</dcterms:created>
  <dcterms:modified xsi:type="dcterms:W3CDTF">2014-05-08T21:40:58Z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